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1" r:id="rId2"/>
    <p:sldId id="2562" r:id="rId3"/>
    <p:sldId id="2563" r:id="rId4"/>
    <p:sldId id="2573" r:id="rId5"/>
    <p:sldId id="2564" r:id="rId6"/>
    <p:sldId id="2565" r:id="rId7"/>
    <p:sldId id="2566" r:id="rId8"/>
    <p:sldId id="2567" r:id="rId9"/>
    <p:sldId id="2568" r:id="rId10"/>
    <p:sldId id="2569" r:id="rId11"/>
    <p:sldId id="2570" r:id="rId12"/>
    <p:sldId id="2571" r:id="rId13"/>
    <p:sldId id="25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1104"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FF67A-800E-4096-9B3F-0A9A5F17BB2E}"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60942-F632-444C-9682-B7F17D028B20}" type="slidenum">
              <a:rPr lang="en-US" smtClean="0"/>
              <a:t>‹#›</a:t>
            </a:fld>
            <a:endParaRPr lang="en-US"/>
          </a:p>
        </p:txBody>
      </p:sp>
    </p:spTree>
    <p:extLst>
      <p:ext uri="{BB962C8B-B14F-4D97-AF65-F5344CB8AC3E}">
        <p14:creationId xmlns:p14="http://schemas.microsoft.com/office/powerpoint/2010/main" val="150579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Infotech is a revolutionary tech startup that is transforming the industry with our innovative product. We are seeking investors who share our vision and are excited to be a part of our mission.</a:t>
            </a:r>
          </a:p>
        </p:txBody>
      </p:sp>
      <p:sp>
        <p:nvSpPr>
          <p:cNvPr id="4" name="Slide Number Placeholder 3"/>
          <p:cNvSpPr>
            <a:spLocks noGrp="1"/>
          </p:cNvSpPr>
          <p:nvPr>
            <p:ph type="sldNum" sz="quarter" idx="5"/>
          </p:nvPr>
        </p:nvSpPr>
        <p:spPr/>
        <p:txBody>
          <a:bodyPr/>
          <a:lstStyle/>
          <a:p>
            <a:fld id="{D8DB52DA-2809-43C2-94BE-D2E412071252}" type="slidenum">
              <a:rPr lang="en-US" smtClean="0"/>
              <a:t>1</a:t>
            </a:fld>
            <a:endParaRPr lang="en-US"/>
          </a:p>
        </p:txBody>
      </p:sp>
    </p:spTree>
    <p:extLst>
      <p:ext uri="{BB962C8B-B14F-4D97-AF65-F5344CB8AC3E}">
        <p14:creationId xmlns:p14="http://schemas.microsoft.com/office/powerpoint/2010/main" val="23399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financials are strong, and we have a clear path to profitability. We will provide an overview of our revenue projections, as well as our financial history, to give you a clear picture of the company's financial health.</a:t>
            </a:r>
          </a:p>
        </p:txBody>
      </p:sp>
      <p:sp>
        <p:nvSpPr>
          <p:cNvPr id="4" name="Slide Number Placeholder 3"/>
          <p:cNvSpPr>
            <a:spLocks noGrp="1"/>
          </p:cNvSpPr>
          <p:nvPr>
            <p:ph type="sldNum" sz="quarter" idx="5"/>
          </p:nvPr>
        </p:nvSpPr>
        <p:spPr/>
        <p:txBody>
          <a:bodyPr/>
          <a:lstStyle/>
          <a:p>
            <a:fld id="{D8DB52DA-2809-43C2-94BE-D2E412071252}" type="slidenum">
              <a:rPr lang="en-US" smtClean="0"/>
              <a:t>10</a:t>
            </a:fld>
            <a:endParaRPr lang="en-US"/>
          </a:p>
        </p:txBody>
      </p:sp>
    </p:spTree>
    <p:extLst>
      <p:ext uri="{BB962C8B-B14F-4D97-AF65-F5344CB8AC3E}">
        <p14:creationId xmlns:p14="http://schemas.microsoft.com/office/powerpoint/2010/main" val="251458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revenue projections are based on conservative estimates of our market share and the potential demand for our product. We are confident that we can achieve our revenue goals and provide an excellent return on investment for our investors.</a:t>
            </a:r>
          </a:p>
        </p:txBody>
      </p:sp>
      <p:sp>
        <p:nvSpPr>
          <p:cNvPr id="4" name="Slide Number Placeholder 3"/>
          <p:cNvSpPr>
            <a:spLocks noGrp="1"/>
          </p:cNvSpPr>
          <p:nvPr>
            <p:ph type="sldNum" sz="quarter" idx="5"/>
          </p:nvPr>
        </p:nvSpPr>
        <p:spPr/>
        <p:txBody>
          <a:bodyPr/>
          <a:lstStyle/>
          <a:p>
            <a:fld id="{D8DB52DA-2809-43C2-94BE-D2E412071252}" type="slidenum">
              <a:rPr lang="en-US" smtClean="0"/>
              <a:t>11</a:t>
            </a:fld>
            <a:endParaRPr lang="en-US"/>
          </a:p>
        </p:txBody>
      </p:sp>
    </p:spTree>
    <p:extLst>
      <p:ext uri="{BB962C8B-B14F-4D97-AF65-F5344CB8AC3E}">
        <p14:creationId xmlns:p14="http://schemas.microsoft.com/office/powerpoint/2010/main" val="305001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financial history shows a consistent pattern of growth and profitability. Our expenses are well-managed, and we have a strong cash position that will allow us to continue to invest in the growth of the company.</a:t>
            </a:r>
          </a:p>
        </p:txBody>
      </p:sp>
      <p:sp>
        <p:nvSpPr>
          <p:cNvPr id="4" name="Slide Number Placeholder 3"/>
          <p:cNvSpPr>
            <a:spLocks noGrp="1"/>
          </p:cNvSpPr>
          <p:nvPr>
            <p:ph type="sldNum" sz="quarter" idx="5"/>
          </p:nvPr>
        </p:nvSpPr>
        <p:spPr/>
        <p:txBody>
          <a:bodyPr/>
          <a:lstStyle/>
          <a:p>
            <a:fld id="{D8DB52DA-2809-43C2-94BE-D2E412071252}" type="slidenum">
              <a:rPr lang="en-US" smtClean="0"/>
              <a:t>12</a:t>
            </a:fld>
            <a:endParaRPr lang="en-US"/>
          </a:p>
        </p:txBody>
      </p:sp>
    </p:spTree>
    <p:extLst>
      <p:ext uri="{BB962C8B-B14F-4D97-AF65-F5344CB8AC3E}">
        <p14:creationId xmlns:p14="http://schemas.microsoft.com/office/powerpoint/2010/main" val="28484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considering Infotech as a potential investment opportunity. We believe that our innovative product, strong financials, and market opportunity make us an attractive investment. We look forward to the opportunity to work with you and create a successful future together.</a:t>
            </a:r>
          </a:p>
        </p:txBody>
      </p:sp>
      <p:sp>
        <p:nvSpPr>
          <p:cNvPr id="4" name="Slide Number Placeholder 3"/>
          <p:cNvSpPr>
            <a:spLocks noGrp="1"/>
          </p:cNvSpPr>
          <p:nvPr>
            <p:ph type="sldNum" sz="quarter" idx="5"/>
          </p:nvPr>
        </p:nvSpPr>
        <p:spPr/>
        <p:txBody>
          <a:bodyPr/>
          <a:lstStyle/>
          <a:p>
            <a:fld id="{D8DB52DA-2809-43C2-94BE-D2E412071252}" type="slidenum">
              <a:rPr lang="en-US" smtClean="0"/>
              <a:t>13</a:t>
            </a:fld>
            <a:endParaRPr lang="en-US"/>
          </a:p>
        </p:txBody>
      </p:sp>
    </p:spTree>
    <p:extLst>
      <p:ext uri="{BB962C8B-B14F-4D97-AF65-F5344CB8AC3E}">
        <p14:creationId xmlns:p14="http://schemas.microsoft.com/office/powerpoint/2010/main" val="187613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introduce you to Infotech, our cutting-edge product, and the market opportunity that we are addressing. We will also provide you with an overview of our financials and projections. Let's get started!</a:t>
            </a:r>
          </a:p>
        </p:txBody>
      </p:sp>
      <p:sp>
        <p:nvSpPr>
          <p:cNvPr id="4" name="Slide Number Placeholder 3"/>
          <p:cNvSpPr>
            <a:spLocks noGrp="1"/>
          </p:cNvSpPr>
          <p:nvPr>
            <p:ph type="sldNum" sz="quarter" idx="5"/>
          </p:nvPr>
        </p:nvSpPr>
        <p:spPr/>
        <p:txBody>
          <a:bodyPr/>
          <a:lstStyle/>
          <a:p>
            <a:fld id="{D8DB52DA-2809-43C2-94BE-D2E412071252}" type="slidenum">
              <a:rPr lang="en-US" smtClean="0"/>
              <a:t>2</a:t>
            </a:fld>
            <a:endParaRPr lang="en-US"/>
          </a:p>
        </p:txBody>
      </p:sp>
    </p:spTree>
    <p:extLst>
      <p:ext uri="{BB962C8B-B14F-4D97-AF65-F5344CB8AC3E}">
        <p14:creationId xmlns:p14="http://schemas.microsoft.com/office/powerpoint/2010/main" val="279081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market opportunity for our product is enormous, with a potential addressable market of over $100 billion. We will provide an overview of the market and the current players, and explain why there is a significant need for our product.</a:t>
            </a:r>
          </a:p>
        </p:txBody>
      </p:sp>
      <p:sp>
        <p:nvSpPr>
          <p:cNvPr id="4" name="Slide Number Placeholder 3"/>
          <p:cNvSpPr>
            <a:spLocks noGrp="1"/>
          </p:cNvSpPr>
          <p:nvPr>
            <p:ph type="sldNum" sz="quarter" idx="5"/>
          </p:nvPr>
        </p:nvSpPr>
        <p:spPr/>
        <p:txBody>
          <a:bodyPr/>
          <a:lstStyle/>
          <a:p>
            <a:fld id="{D8DB52DA-2809-43C2-94BE-D2E412071252}" type="slidenum">
              <a:rPr lang="en-US" smtClean="0"/>
              <a:t>3</a:t>
            </a:fld>
            <a:endParaRPr lang="en-US"/>
          </a:p>
        </p:txBody>
      </p:sp>
    </p:spTree>
    <p:extLst>
      <p:ext uri="{BB962C8B-B14F-4D97-AF65-F5344CB8AC3E}">
        <p14:creationId xmlns:p14="http://schemas.microsoft.com/office/powerpoint/2010/main" val="340020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company's mission is to provide cutting-edge solutions to the industry's biggest challenges. We believe in fostering a culture of diversity and inclusion, where everyone feels valued and respected. We prioritize honesty, transparency, and ethical business practices in all of our operations. Our values center around customer satisfaction and building long-lasting relationships with our clients, and we strive to exceed their expectations every day.</a:t>
            </a:r>
          </a:p>
        </p:txBody>
      </p:sp>
      <p:sp>
        <p:nvSpPr>
          <p:cNvPr id="4" name="Slide Number Placeholder 3"/>
          <p:cNvSpPr>
            <a:spLocks noGrp="1"/>
          </p:cNvSpPr>
          <p:nvPr>
            <p:ph type="sldNum" sz="quarter" idx="5"/>
          </p:nvPr>
        </p:nvSpPr>
        <p:spPr/>
        <p:txBody>
          <a:bodyPr/>
          <a:lstStyle/>
          <a:p>
            <a:fld id="{28260942-F632-444C-9682-B7F17D028B20}" type="slidenum">
              <a:rPr lang="en-US" smtClean="0"/>
              <a:t>4</a:t>
            </a:fld>
            <a:endParaRPr lang="en-US"/>
          </a:p>
        </p:txBody>
      </p:sp>
    </p:spTree>
    <p:extLst>
      <p:ext uri="{BB962C8B-B14F-4D97-AF65-F5344CB8AC3E}">
        <p14:creationId xmlns:p14="http://schemas.microsoft.com/office/powerpoint/2010/main" val="380320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B52DA-2809-43C2-94BE-D2E412071252}" type="slidenum">
              <a:rPr lang="en-US" smtClean="0"/>
              <a:t>5</a:t>
            </a:fld>
            <a:endParaRPr lang="en-US"/>
          </a:p>
        </p:txBody>
      </p:sp>
    </p:spTree>
    <p:extLst>
      <p:ext uri="{BB962C8B-B14F-4D97-AF65-F5344CB8AC3E}">
        <p14:creationId xmlns:p14="http://schemas.microsoft.com/office/powerpoint/2010/main" val="24478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there are other players in the market, our product is unique and offers features that are not available in the current offerings. We have a strong competitive advantage that will allow us to differentiate ourselves in the market.</a:t>
            </a:r>
          </a:p>
        </p:txBody>
      </p:sp>
      <p:sp>
        <p:nvSpPr>
          <p:cNvPr id="4" name="Slide Number Placeholder 3"/>
          <p:cNvSpPr>
            <a:spLocks noGrp="1"/>
          </p:cNvSpPr>
          <p:nvPr>
            <p:ph type="sldNum" sz="quarter" idx="5"/>
          </p:nvPr>
        </p:nvSpPr>
        <p:spPr/>
        <p:txBody>
          <a:bodyPr/>
          <a:lstStyle/>
          <a:p>
            <a:fld id="{D8DB52DA-2809-43C2-94BE-D2E412071252}" type="slidenum">
              <a:rPr lang="en-US" smtClean="0"/>
              <a:t>6</a:t>
            </a:fld>
            <a:endParaRPr lang="en-US"/>
          </a:p>
        </p:txBody>
      </p:sp>
    </p:spTree>
    <p:extLst>
      <p:ext uri="{BB962C8B-B14F-4D97-AF65-F5344CB8AC3E}">
        <p14:creationId xmlns:p14="http://schemas.microsoft.com/office/powerpoint/2010/main" val="250585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product is a game-changer in the industry, with features and benefits that are not available in the current offerings. We will provide an overview of our product and explain how it meets the needs of our target customers.</a:t>
            </a:r>
          </a:p>
        </p:txBody>
      </p:sp>
      <p:sp>
        <p:nvSpPr>
          <p:cNvPr id="4" name="Slide Number Placeholder 3"/>
          <p:cNvSpPr>
            <a:spLocks noGrp="1"/>
          </p:cNvSpPr>
          <p:nvPr>
            <p:ph type="sldNum" sz="quarter" idx="5"/>
          </p:nvPr>
        </p:nvSpPr>
        <p:spPr/>
        <p:txBody>
          <a:bodyPr/>
          <a:lstStyle/>
          <a:p>
            <a:fld id="{D8DB52DA-2809-43C2-94BE-D2E412071252}" type="slidenum">
              <a:rPr lang="en-US" smtClean="0"/>
              <a:t>7</a:t>
            </a:fld>
            <a:endParaRPr lang="en-US"/>
          </a:p>
        </p:txBody>
      </p:sp>
    </p:spTree>
    <p:extLst>
      <p:ext uri="{BB962C8B-B14F-4D97-AF65-F5344CB8AC3E}">
        <p14:creationId xmlns:p14="http://schemas.microsoft.com/office/powerpoint/2010/main" val="419999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product is a cloud-based platform that provides a range of services for businesses. It is designed to be easy to use, secure, and scalable, making it an ideal solution for businesses of all sizes. We have received excellent feedback from our beta testers and are confident that our product will be a success.</a:t>
            </a:r>
          </a:p>
        </p:txBody>
      </p:sp>
      <p:sp>
        <p:nvSpPr>
          <p:cNvPr id="4" name="Slide Number Placeholder 3"/>
          <p:cNvSpPr>
            <a:spLocks noGrp="1"/>
          </p:cNvSpPr>
          <p:nvPr>
            <p:ph type="sldNum" sz="quarter" idx="5"/>
          </p:nvPr>
        </p:nvSpPr>
        <p:spPr/>
        <p:txBody>
          <a:bodyPr/>
          <a:lstStyle/>
          <a:p>
            <a:fld id="{D8DB52DA-2809-43C2-94BE-D2E412071252}" type="slidenum">
              <a:rPr lang="en-US" smtClean="0"/>
              <a:t>8</a:t>
            </a:fld>
            <a:endParaRPr lang="en-US"/>
          </a:p>
        </p:txBody>
      </p:sp>
    </p:spTree>
    <p:extLst>
      <p:ext uri="{BB962C8B-B14F-4D97-AF65-F5344CB8AC3E}">
        <p14:creationId xmlns:p14="http://schemas.microsoft.com/office/powerpoint/2010/main" val="2725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product offers a range of features and benefits, including advanced analytics, customizable reports, and seamless integration with other business tools. It will help businesses improve their productivity, streamline their operations, and make more informed decisions.</a:t>
            </a:r>
          </a:p>
        </p:txBody>
      </p:sp>
      <p:sp>
        <p:nvSpPr>
          <p:cNvPr id="4" name="Slide Number Placeholder 3"/>
          <p:cNvSpPr>
            <a:spLocks noGrp="1"/>
          </p:cNvSpPr>
          <p:nvPr>
            <p:ph type="sldNum" sz="quarter" idx="5"/>
          </p:nvPr>
        </p:nvSpPr>
        <p:spPr/>
        <p:txBody>
          <a:bodyPr/>
          <a:lstStyle/>
          <a:p>
            <a:fld id="{D8DB52DA-2809-43C2-94BE-D2E412071252}" type="slidenum">
              <a:rPr lang="en-US" smtClean="0"/>
              <a:t>9</a:t>
            </a:fld>
            <a:endParaRPr lang="en-US"/>
          </a:p>
        </p:txBody>
      </p:sp>
    </p:spTree>
    <p:extLst>
      <p:ext uri="{BB962C8B-B14F-4D97-AF65-F5344CB8AC3E}">
        <p14:creationId xmlns:p14="http://schemas.microsoft.com/office/powerpoint/2010/main" val="230563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9/26/2024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9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9/26/2024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1241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9/26/2024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18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9/26/2024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547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9/26/2024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1671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9/26/2024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3944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9/26/2024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8517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9/26/2024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1283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9/26/2024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9492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9/26/2024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1657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9/26/2024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2851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9/26/2024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17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Detail of a laptop.">
            <a:extLst>
              <a:ext uri="{FF2B5EF4-FFF2-40B4-BE49-F238E27FC236}">
                <a16:creationId xmlns:a16="http://schemas.microsoft.com/office/drawing/2014/main" id="{6B4A98D4-3719-4014-B0AE-55746DC8CA80}"/>
              </a:ext>
            </a:extLst>
          </p:cNvPr>
          <p:cNvPicPr>
            <a:picLocks noChangeAspect="1"/>
          </p:cNvPicPr>
          <p:nvPr/>
        </p:nvPicPr>
        <p:blipFill>
          <a:blip r:embed="rId3"/>
          <a:srcRect r="9091" b="23391"/>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AAB476BF-4EE2-5243-CABB-6CC72C39B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8CC81F7-B10C-A99C-2B2B-76F299E2B53F}"/>
              </a:ext>
            </a:extLst>
          </p:cNvPr>
          <p:cNvSpPr>
            <a:spLocks noGrp="1"/>
          </p:cNvSpPr>
          <p:nvPr>
            <p:ph type="ctrTitle"/>
          </p:nvPr>
        </p:nvSpPr>
        <p:spPr>
          <a:xfrm>
            <a:off x="7306780" y="978409"/>
            <a:ext cx="4496529" cy="3678268"/>
          </a:xfrm>
        </p:spPr>
        <p:txBody>
          <a:bodyPr anchor="t">
            <a:normAutofit/>
          </a:bodyPr>
          <a:lstStyle/>
          <a:p>
            <a:r>
              <a:rPr lang="en-US" sz="6000"/>
              <a:t>Introducing Infotech</a:t>
            </a:r>
          </a:p>
        </p:txBody>
      </p:sp>
      <p:sp>
        <p:nvSpPr>
          <p:cNvPr id="3" name="Subtitle 2">
            <a:extLst>
              <a:ext uri="{FF2B5EF4-FFF2-40B4-BE49-F238E27FC236}">
                <a16:creationId xmlns:a16="http://schemas.microsoft.com/office/drawing/2014/main" id="{61715CB4-6E13-695F-F13F-E2B716FC151B}"/>
              </a:ext>
            </a:extLst>
          </p:cNvPr>
          <p:cNvSpPr>
            <a:spLocks noGrp="1"/>
          </p:cNvSpPr>
          <p:nvPr>
            <p:ph type="subTitle" idx="1"/>
          </p:nvPr>
        </p:nvSpPr>
        <p:spPr>
          <a:xfrm>
            <a:off x="7303288" y="4729138"/>
            <a:ext cx="4488812" cy="1150453"/>
          </a:xfrm>
        </p:spPr>
        <p:txBody>
          <a:bodyPr anchor="b">
            <a:normAutofit/>
          </a:bodyPr>
          <a:lstStyle/>
          <a:p>
            <a:r>
              <a:rPr lang="en-US" dirty="0"/>
              <a:t>Revolutionizing the Industry with Innovation</a:t>
            </a:r>
          </a:p>
        </p:txBody>
      </p:sp>
      <p:sp>
        <p:nvSpPr>
          <p:cNvPr id="15" name="Rectangle 14">
            <a:extLst>
              <a:ext uri="{FF2B5EF4-FFF2-40B4-BE49-F238E27FC236}">
                <a16:creationId xmlns:a16="http://schemas.microsoft.com/office/drawing/2014/main" id="{20D28EA4-6F96-F7C6-1D07-5BA5C2738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6781" y="508090"/>
            <a:ext cx="449275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7" name="Rectangle 16">
            <a:extLst>
              <a:ext uri="{FF2B5EF4-FFF2-40B4-BE49-F238E27FC236}">
                <a16:creationId xmlns:a16="http://schemas.microsoft.com/office/drawing/2014/main" id="{FDFF93C5-0576-D227-80A7-4CFBA8791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0119" y="6209925"/>
            <a:ext cx="449275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4334852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http://teekid.com/istockphoto/banner/banner3.jpg">
            <a:extLst>
              <a:ext uri="{FF2B5EF4-FFF2-40B4-BE49-F238E27FC236}">
                <a16:creationId xmlns:a16="http://schemas.microsoft.com/office/drawing/2014/main" id="{E3461CFC-A96B-4018-A87A-1755591E9462}"/>
              </a:ext>
            </a:extLst>
          </p:cNvPr>
          <p:cNvPicPr>
            <a:picLocks noGrp="1" noChangeAspect="1"/>
          </p:cNvPicPr>
          <p:nvPr>
            <p:ph sz="half" idx="1"/>
          </p:nvPr>
        </p:nvPicPr>
        <p:blipFill>
          <a:blip r:embed="rId3"/>
          <a:srcRect t="22599" r="1" b="25804"/>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D1327536-BF70-78B7-FF64-CDD06FBBD9A8}"/>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Financials</a:t>
            </a:r>
          </a:p>
        </p:txBody>
      </p:sp>
      <p:sp>
        <p:nvSpPr>
          <p:cNvPr id="4" name="Content Placeholder 3">
            <a:extLst>
              <a:ext uri="{FF2B5EF4-FFF2-40B4-BE49-F238E27FC236}">
                <a16:creationId xmlns:a16="http://schemas.microsoft.com/office/drawing/2014/main" id="{AFAC5C63-51A6-4C2A-E491-85CC748C27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company has a strong financial foundation and a clear path to profitability. We will provide an overview of our revenue projections and financial history to give you a clear picture of our financial health.</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897757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red yellow and green arrows pointing up">
            <a:extLst>
              <a:ext uri="{FF2B5EF4-FFF2-40B4-BE49-F238E27FC236}">
                <a16:creationId xmlns:a16="http://schemas.microsoft.com/office/drawing/2014/main" id="{40C21BD1-2905-46F4-BBF6-02D6BB535C16}"/>
              </a:ext>
            </a:extLst>
          </p:cNvPr>
          <p:cNvPicPr>
            <a:picLocks noGrp="1" noChangeAspect="1"/>
          </p:cNvPicPr>
          <p:nvPr>
            <p:ph sz="half" idx="1"/>
          </p:nvPr>
        </p:nvPicPr>
        <p:blipFill>
          <a:blip r:embed="rId3"/>
          <a:srcRect t="16130" r="1" b="8545"/>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F9F12E32-08ED-4DF1-7F7C-B0216D1F86B6}"/>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Revenue Projections</a:t>
            </a:r>
          </a:p>
        </p:txBody>
      </p:sp>
      <p:sp>
        <p:nvSpPr>
          <p:cNvPr id="4" name="Content Placeholder 3">
            <a:extLst>
              <a:ext uri="{FF2B5EF4-FFF2-40B4-BE49-F238E27FC236}">
                <a16:creationId xmlns:a16="http://schemas.microsoft.com/office/drawing/2014/main" id="{E3AD027C-BACD-072F-75C6-07BB5A3FC1E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revenue projections are based on conservative estimates of our market share and the potential demand for our product. We are confident that we can achieve our revenue goals and provide an excellent return on investment for our investors.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79544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48F776E0-C580-4F5B-AA02-F43E9468DD33}"/>
              </a:ext>
            </a:extLst>
          </p:cNvPr>
          <p:cNvPicPr>
            <a:picLocks noGrp="1" noChangeAspect="1"/>
          </p:cNvPicPr>
          <p:nvPr>
            <p:ph sz="half" idx="1"/>
          </p:nvPr>
        </p:nvPicPr>
        <p:blipFill>
          <a:blip r:embed="rId3"/>
          <a:srcRect t="2259" r="1" b="37569"/>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6547696D-C669-C544-E7D4-9A2AFAABACBB}"/>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100"/>
              <a:t>Financial History of the Company</a:t>
            </a:r>
          </a:p>
        </p:txBody>
      </p:sp>
      <p:sp>
        <p:nvSpPr>
          <p:cNvPr id="4" name="Content Placeholder 3">
            <a:extLst>
              <a:ext uri="{FF2B5EF4-FFF2-40B4-BE49-F238E27FC236}">
                <a16:creationId xmlns:a16="http://schemas.microsoft.com/office/drawing/2014/main" id="{C4765526-DF8E-19F2-51CC-DD5ED0543C1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financial history shows a consistent pattern of growth and profitability, indicating a strong and sustainable business model.</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684789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Two businessman shaking hands for agreeement over desk, copy space">
            <a:extLst>
              <a:ext uri="{FF2B5EF4-FFF2-40B4-BE49-F238E27FC236}">
                <a16:creationId xmlns:a16="http://schemas.microsoft.com/office/drawing/2014/main" id="{9BD110D9-B567-4694-9B11-61B3DAED854E}"/>
              </a:ext>
            </a:extLst>
          </p:cNvPr>
          <p:cNvPicPr>
            <a:picLocks noGrp="1" noChangeAspect="1"/>
          </p:cNvPicPr>
          <p:nvPr>
            <p:ph sz="half" idx="1"/>
          </p:nvPr>
        </p:nvPicPr>
        <p:blipFill>
          <a:blip r:embed="rId3"/>
          <a:srcRect t="4311" r="1" b="18390"/>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445CBACD-8DAE-DB08-F7D9-443EB3A695D2}"/>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Conclusion</a:t>
            </a:r>
          </a:p>
        </p:txBody>
      </p:sp>
      <p:sp>
        <p:nvSpPr>
          <p:cNvPr id="4" name="Content Placeholder 3">
            <a:extLst>
              <a:ext uri="{FF2B5EF4-FFF2-40B4-BE49-F238E27FC236}">
                <a16:creationId xmlns:a16="http://schemas.microsoft.com/office/drawing/2014/main" id="{7CCE21D6-DFB4-6C56-3B55-16524C7C66D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We believe that Infotech is an attractive investment opportunity due to our innovative product, strong financials, and market opportunity. We look forward to the opportunity to work with you and create a successful future together.</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065153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erson pointing at paper">
            <a:extLst>
              <a:ext uri="{FF2B5EF4-FFF2-40B4-BE49-F238E27FC236}">
                <a16:creationId xmlns:a16="http://schemas.microsoft.com/office/drawing/2014/main" id="{6035D03B-A39B-420C-B92B-1488094BFAEB}"/>
              </a:ext>
            </a:extLst>
          </p:cNvPr>
          <p:cNvPicPr>
            <a:picLocks noGrp="1" noChangeAspect="1"/>
          </p:cNvPicPr>
          <p:nvPr>
            <p:ph sz="half" idx="1"/>
          </p:nvPr>
        </p:nvPicPr>
        <p:blipFill>
          <a:blip r:embed="rId3"/>
          <a:srcRect l="26882" r="25026"/>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C3C6C17-2A23-C951-7032-34A43A5CA038}"/>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Presentation Overview</a:t>
            </a:r>
          </a:p>
        </p:txBody>
      </p:sp>
      <p:sp>
        <p:nvSpPr>
          <p:cNvPr id="4" name="Content Placeholder 3">
            <a:extLst>
              <a:ext uri="{FF2B5EF4-FFF2-40B4-BE49-F238E27FC236}">
                <a16:creationId xmlns:a16="http://schemas.microsoft.com/office/drawing/2014/main" id="{4E6535E6-1BA4-EBB7-8BBF-4D828886DB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dirty="0"/>
              <a:t>Introduction to Infotech</a:t>
            </a:r>
          </a:p>
          <a:p>
            <a:pPr marL="0" lvl="1" indent="0">
              <a:buNone/>
            </a:pPr>
            <a:r>
              <a:rPr lang="en-US" sz="1400" dirty="0"/>
              <a:t>Infotech is our cutting-edge product, which we will introduce to you in this presentation. It is designed to address a specific market opportunity and provide unique benefits to our customers.</a:t>
            </a:r>
          </a:p>
          <a:p>
            <a:pPr marL="0" indent="0">
              <a:spcBef>
                <a:spcPts val="2500"/>
              </a:spcBef>
              <a:buNone/>
            </a:pPr>
            <a:r>
              <a:rPr lang="en-US" sz="1400" b="1" dirty="0"/>
              <a:t>Market Opportunity</a:t>
            </a:r>
          </a:p>
          <a:p>
            <a:pPr marL="0" lvl="1" indent="0">
              <a:buNone/>
            </a:pPr>
            <a:r>
              <a:rPr lang="en-US" sz="1400" dirty="0"/>
              <a:t>Our presentation will also cover the market opportunity that we are addressing with Infotech. We will discuss the size of the market, its growth potential, and the key needs of customers.</a:t>
            </a:r>
          </a:p>
          <a:p>
            <a:pPr marL="0" indent="0">
              <a:spcBef>
                <a:spcPts val="2500"/>
              </a:spcBef>
              <a:buNone/>
            </a:pPr>
            <a:r>
              <a:rPr lang="en-US" sz="1400" b="1" dirty="0"/>
              <a:t>Financial Overview</a:t>
            </a:r>
          </a:p>
          <a:p>
            <a:pPr marL="0" lvl="1" indent="0">
              <a:buNone/>
            </a:pPr>
            <a:r>
              <a:rPr lang="en-US" sz="1400" dirty="0"/>
              <a:t>In addition to product and market information, our presentation will also provide you with an overview of our financials and projections. We will discuss revenue, expenses, and projected growth.</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5499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he beautiful chaos of the Jodhpur Old City market.">
            <a:extLst>
              <a:ext uri="{FF2B5EF4-FFF2-40B4-BE49-F238E27FC236}">
                <a16:creationId xmlns:a16="http://schemas.microsoft.com/office/drawing/2014/main" id="{724E90F7-D780-4B8B-95E8-C522D5426B86}"/>
              </a:ext>
            </a:extLst>
          </p:cNvPr>
          <p:cNvPicPr>
            <a:picLocks noGrp="1" noChangeAspect="1"/>
          </p:cNvPicPr>
          <p:nvPr>
            <p:ph sz="half" idx="1"/>
          </p:nvPr>
        </p:nvPicPr>
        <p:blipFill>
          <a:blip r:embed="rId3"/>
          <a:srcRect l="2305" r="729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24D3CEA5-F5DC-5BF0-31B3-A7267F7F70B5}"/>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Market Opportunity</a:t>
            </a:r>
          </a:p>
        </p:txBody>
      </p:sp>
      <p:sp>
        <p:nvSpPr>
          <p:cNvPr id="4" name="Content Placeholder 3">
            <a:extLst>
              <a:ext uri="{FF2B5EF4-FFF2-40B4-BE49-F238E27FC236}">
                <a16:creationId xmlns:a16="http://schemas.microsoft.com/office/drawing/2014/main" id="{46B3A238-72B9-4C64-8842-DE89A0340A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Potential Market</a:t>
            </a:r>
          </a:p>
          <a:p>
            <a:pPr marL="0" lvl="1" indent="0">
              <a:buNone/>
            </a:pPr>
            <a:r>
              <a:rPr lang="en-US" sz="1400"/>
              <a:t>Our product has a potential addressable market of over $100 billion, making it a lucrative opportunity for our company to tap into.</a:t>
            </a:r>
          </a:p>
          <a:p>
            <a:pPr marL="0" indent="0">
              <a:spcBef>
                <a:spcPts val="2500"/>
              </a:spcBef>
              <a:buNone/>
            </a:pPr>
            <a:r>
              <a:rPr lang="en-US" sz="1400" b="1"/>
              <a:t>Market Overview</a:t>
            </a:r>
          </a:p>
          <a:p>
            <a:pPr marL="0" lvl="1" indent="0">
              <a:buNone/>
            </a:pPr>
            <a:r>
              <a:rPr lang="en-US" sz="1400"/>
              <a:t>We will provide an overview of the current market players and examine the competitive landscape to identify opportunities for our product to differentiate and thrive.</a:t>
            </a:r>
          </a:p>
          <a:p>
            <a:pPr marL="0" indent="0">
              <a:spcBef>
                <a:spcPts val="2500"/>
              </a:spcBef>
              <a:buNone/>
            </a:pPr>
            <a:r>
              <a:rPr lang="en-US" sz="1400" b="1"/>
              <a:t>Need for Our Product</a:t>
            </a:r>
          </a:p>
          <a:p>
            <a:pPr marL="0" lvl="1" indent="0">
              <a:buNone/>
            </a:pPr>
            <a:r>
              <a:rPr lang="en-US" sz="1400"/>
              <a:t>We will explain why there is a significant need for our product and how it can address the pain points of customers better than existing solutions.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1411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5CED0F-3BA6-935C-09F3-3A554CBC4B4E}"/>
              </a:ext>
            </a:extLst>
          </p:cNvPr>
          <p:cNvSpPr>
            <a:spLocks noGrp="1"/>
          </p:cNvSpPr>
          <p:nvPr>
            <p:ph type="title"/>
          </p:nvPr>
        </p:nvSpPr>
        <p:spPr>
          <a:xfrm>
            <a:off x="517867" y="976160"/>
            <a:ext cx="6300216" cy="1322903"/>
          </a:xfrm>
        </p:spPr>
        <p:txBody>
          <a:bodyPr vert="horz" lIns="91440" tIns="45720" rIns="91440" bIns="45720" rtlCol="0" anchor="t">
            <a:normAutofit/>
          </a:bodyPr>
          <a:lstStyle/>
          <a:p>
            <a:pPr>
              <a:lnSpc>
                <a:spcPct val="90000"/>
              </a:lnSpc>
            </a:pPr>
            <a:r>
              <a:rPr lang="en-US" sz="4400"/>
              <a:t>Our Company's Mission and Values</a:t>
            </a:r>
          </a:p>
        </p:txBody>
      </p:sp>
      <p:sp>
        <p:nvSpPr>
          <p:cNvPr id="4" name="Content Placeholder 3">
            <a:extLst>
              <a:ext uri="{FF2B5EF4-FFF2-40B4-BE49-F238E27FC236}">
                <a16:creationId xmlns:a16="http://schemas.microsoft.com/office/drawing/2014/main" id="{0CA923A0-E8D4-0FF1-2CFE-395DE33F9239}"/>
              </a:ext>
            </a:extLst>
          </p:cNvPr>
          <p:cNvSpPr>
            <a:spLocks noGrp="1"/>
          </p:cNvSpPr>
          <p:nvPr>
            <p:ph sz="half" idx="2"/>
          </p:nvPr>
        </p:nvSpPr>
        <p:spPr>
          <a:xfrm>
            <a:off x="7507224" y="1088204"/>
            <a:ext cx="4160520" cy="5257800"/>
          </a:xfrm>
        </p:spPr>
        <p:txBody>
          <a:bodyPr vert="horz" lIns="91440" tIns="45720" rIns="91440" bIns="45720" rtlCol="0">
            <a:normAutofit/>
          </a:bodyPr>
          <a:lstStyle/>
          <a:p>
            <a:r>
              <a:rPr lang="en-US" sz="1800"/>
              <a:t>Our mission is to provide innovative solutions to the industry's biggest challenges.</a:t>
            </a:r>
          </a:p>
          <a:p>
            <a:r>
              <a:rPr lang="en-US" sz="1800"/>
              <a:t>We believe in fostering a culture of diversity and inclusion.</a:t>
            </a:r>
          </a:p>
          <a:p>
            <a:r>
              <a:rPr lang="en-US" sz="1800"/>
              <a:t>We prioritize honesty, transparency, and ethical business practices.</a:t>
            </a:r>
          </a:p>
          <a:p>
            <a:r>
              <a:rPr lang="en-US" sz="1800"/>
              <a:t>Our values center around customer satisfaction and building long-lasting relationships with our clients.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ood idea,innovation,bulb,light">
            <a:extLst>
              <a:ext uri="{FF2B5EF4-FFF2-40B4-BE49-F238E27FC236}">
                <a16:creationId xmlns:a16="http://schemas.microsoft.com/office/drawing/2014/main" id="{338C8ED8-AD22-4B90-907C-1713295CF5AA}"/>
              </a:ext>
            </a:extLst>
          </p:cNvPr>
          <p:cNvPicPr>
            <a:picLocks noGrp="1" noChangeAspect="1"/>
          </p:cNvPicPr>
          <p:nvPr>
            <p:ph sz="half" idx="1"/>
          </p:nvPr>
        </p:nvPicPr>
        <p:blipFill>
          <a:blip r:embed="rId3"/>
          <a:stretch>
            <a:fillRect/>
          </a:stretch>
        </p:blipFill>
        <p:spPr>
          <a:xfrm>
            <a:off x="517867" y="2429691"/>
            <a:ext cx="5867135" cy="3916313"/>
          </a:xfrm>
          <a:prstGeom prst="rect">
            <a:avLst/>
          </a:prstGeom>
        </p:spPr>
      </p:pic>
    </p:spTree>
    <p:extLst>
      <p:ext uri="{BB962C8B-B14F-4D97-AF65-F5344CB8AC3E}">
        <p14:creationId xmlns:p14="http://schemas.microsoft.com/office/powerpoint/2010/main" val="1873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Outdoor central market in village near Chimaltenango Guatemala">
            <a:extLst>
              <a:ext uri="{FF2B5EF4-FFF2-40B4-BE49-F238E27FC236}">
                <a16:creationId xmlns:a16="http://schemas.microsoft.com/office/drawing/2014/main" id="{AD2D96CC-8AE7-41D3-9379-7FBD96084379}"/>
              </a:ext>
            </a:extLst>
          </p:cNvPr>
          <p:cNvPicPr>
            <a:picLocks noGrp="1" noChangeAspect="1"/>
          </p:cNvPicPr>
          <p:nvPr>
            <p:ph sz="half" idx="1"/>
          </p:nvPr>
        </p:nvPicPr>
        <p:blipFill>
          <a:blip r:embed="rId3"/>
          <a:srcRect t="12156" r="1" b="9069"/>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4EA2C7C3-CC58-47D4-4BE7-D0332EDA96AC}"/>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Size of the Market</a:t>
            </a:r>
          </a:p>
        </p:txBody>
      </p:sp>
      <p:sp>
        <p:nvSpPr>
          <p:cNvPr id="4" name="Content Placeholder 3">
            <a:extLst>
              <a:ext uri="{FF2B5EF4-FFF2-40B4-BE49-F238E27FC236}">
                <a16:creationId xmlns:a16="http://schemas.microsoft.com/office/drawing/2014/main" id="{76FCB591-A342-82D5-1150-D88D394774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product has a vast addressable market with a potential worth of over $100 billion. The market is growing, and our unique product is poised to capture a significant market share.</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993478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Cardboard boxes on conveyor belt">
            <a:extLst>
              <a:ext uri="{FF2B5EF4-FFF2-40B4-BE49-F238E27FC236}">
                <a16:creationId xmlns:a16="http://schemas.microsoft.com/office/drawing/2014/main" id="{BCDED4E5-E6C4-40E7-B329-FC1D33984F34}"/>
              </a:ext>
            </a:extLst>
          </p:cNvPr>
          <p:cNvPicPr>
            <a:picLocks noGrp="1" noChangeAspect="1"/>
          </p:cNvPicPr>
          <p:nvPr>
            <p:ph sz="half" idx="1"/>
          </p:nvPr>
        </p:nvPicPr>
        <p:blipFill>
          <a:blip r:embed="rId3"/>
          <a:srcRect t="2579" r="1" b="20122"/>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75F3C854-379D-96B9-0C20-279835A89A3B}"/>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Current Market Players</a:t>
            </a:r>
          </a:p>
        </p:txBody>
      </p:sp>
      <p:sp>
        <p:nvSpPr>
          <p:cNvPr id="4" name="Content Placeholder 3">
            <a:extLst>
              <a:ext uri="{FF2B5EF4-FFF2-40B4-BE49-F238E27FC236}">
                <a16:creationId xmlns:a16="http://schemas.microsoft.com/office/drawing/2014/main" id="{6E16EBF9-FC01-B265-EEBD-840F402ABAF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product offers unique features that are not available in the current market offerings, providing a strong competitive advantage that differentiates us in the market.</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5944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4K Resolution">
            <a:extLst>
              <a:ext uri="{FF2B5EF4-FFF2-40B4-BE49-F238E27FC236}">
                <a16:creationId xmlns:a16="http://schemas.microsoft.com/office/drawing/2014/main" id="{B44CBDFF-3B23-4D08-89F2-DF0C7A52D913}"/>
              </a:ext>
            </a:extLst>
          </p:cNvPr>
          <p:cNvPicPr>
            <a:picLocks noGrp="1" noChangeAspect="1"/>
          </p:cNvPicPr>
          <p:nvPr>
            <p:ph sz="half" idx="1"/>
          </p:nvPr>
        </p:nvPicPr>
        <p:blipFill>
          <a:blip r:embed="rId3"/>
          <a:srcRect t="3519" r="1" b="4752"/>
          <a:stretch/>
        </p:blipFill>
        <p:spPr>
          <a:xfrm>
            <a:off x="517864" y="1863633"/>
            <a:ext cx="8687096" cy="4482371"/>
          </a:xfrm>
          <a:prstGeom prst="rect">
            <a:avLst/>
          </a:prstGeom>
        </p:spPr>
      </p:pic>
      <p:sp>
        <p:nvSpPr>
          <p:cNvPr id="2" name="Title 1">
            <a:extLst>
              <a:ext uri="{FF2B5EF4-FFF2-40B4-BE49-F238E27FC236}">
                <a16:creationId xmlns:a16="http://schemas.microsoft.com/office/drawing/2014/main" id="{5A52EFFA-EE63-3271-F6F4-955248614140}"/>
              </a:ext>
            </a:extLst>
          </p:cNvPr>
          <p:cNvSpPr>
            <a:spLocks noGrp="1"/>
          </p:cNvSpPr>
          <p:nvPr>
            <p:ph type="title"/>
          </p:nvPr>
        </p:nvSpPr>
        <p:spPr>
          <a:xfrm>
            <a:off x="517865" y="976160"/>
            <a:ext cx="8686800" cy="813063"/>
          </a:xfrm>
        </p:spPr>
        <p:txBody>
          <a:bodyPr vert="horz" lIns="91440" tIns="45720" rIns="91440" bIns="45720" rtlCol="0" anchor="t">
            <a:normAutofit/>
          </a:bodyPr>
          <a:lstStyle/>
          <a:p>
            <a:r>
              <a:rPr lang="en-US" sz="4400"/>
              <a:t>Our Product</a:t>
            </a:r>
          </a:p>
        </p:txBody>
      </p:sp>
      <p:sp>
        <p:nvSpPr>
          <p:cNvPr id="4" name="Content Placeholder 3">
            <a:extLst>
              <a:ext uri="{FF2B5EF4-FFF2-40B4-BE49-F238E27FC236}">
                <a16:creationId xmlns:a16="http://schemas.microsoft.com/office/drawing/2014/main" id="{53076E0F-8595-A420-1416-5CAA049C10D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31680" y="1863632"/>
            <a:ext cx="2042449" cy="4482371"/>
          </a:xfrm>
        </p:spPr>
        <p:txBody>
          <a:bodyPr>
            <a:normAutofit/>
          </a:bodyPr>
          <a:lstStyle/>
          <a:p>
            <a:pPr marL="0" indent="0">
              <a:spcBef>
                <a:spcPts val="2500"/>
              </a:spcBef>
              <a:buNone/>
            </a:pPr>
            <a:endParaRPr lang="en-US" sz="1400" b="1"/>
          </a:p>
          <a:p>
            <a:pPr marL="0" lvl="1" indent="0">
              <a:buNone/>
            </a:pPr>
            <a:r>
              <a:rPr lang="en-US" sz="1400"/>
              <a:t>Our product is an innovative and game-changing product in the industry, with features and benefits that are not available in the current offerings. We will provide an overview of the product and explain how it meets the needs of our target customers.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5" y="508090"/>
            <a:ext cx="811123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0" name="Freeform: Shape 19">
            <a:extLst>
              <a:ext uri="{FF2B5EF4-FFF2-40B4-BE49-F238E27FC236}">
                <a16:creationId xmlns:a16="http://schemas.microsoft.com/office/drawing/2014/main" id="{E94EA6C1-5B73-CB10-F9FB-B671500C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25276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B363C165-F205-49D8-A116-8E24EA93C060}"/>
              </a:ext>
            </a:extLst>
          </p:cNvPr>
          <p:cNvPicPr>
            <a:picLocks noGrp="1" noChangeAspect="1"/>
          </p:cNvPicPr>
          <p:nvPr>
            <p:ph sz="half" idx="1"/>
          </p:nvPr>
        </p:nvPicPr>
        <p:blipFill>
          <a:blip r:embed="rId3"/>
          <a:srcRect r="-4" b="19349"/>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22440754-DE6E-EDD7-A247-B2BAD6753AC7}"/>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Overview of our Product</a:t>
            </a:r>
          </a:p>
        </p:txBody>
      </p:sp>
      <p:sp>
        <p:nvSpPr>
          <p:cNvPr id="4" name="Content Placeholder 3">
            <a:extLst>
              <a:ext uri="{FF2B5EF4-FFF2-40B4-BE49-F238E27FC236}">
                <a16:creationId xmlns:a16="http://schemas.microsoft.com/office/drawing/2014/main" id="{6DC07CEC-3942-D091-9004-A717DEA804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Cloud-based Platform</a:t>
            </a:r>
          </a:p>
          <a:p>
            <a:pPr marL="0" lvl="1" indent="0">
              <a:buNone/>
            </a:pPr>
            <a:r>
              <a:rPr lang="en-US" sz="1400"/>
              <a:t>Our product is a cloud-based platform that provides a range of business services, making it an ideal solution for businesses of all sizes.</a:t>
            </a:r>
          </a:p>
          <a:p>
            <a:pPr marL="0" indent="0">
              <a:spcBef>
                <a:spcPts val="2500"/>
              </a:spcBef>
              <a:buNone/>
            </a:pPr>
            <a:r>
              <a:rPr lang="en-US" sz="1400" b="1"/>
              <a:t>Easy-to-Use</a:t>
            </a:r>
          </a:p>
          <a:p>
            <a:pPr marL="0" lvl="1" indent="0">
              <a:buNone/>
            </a:pPr>
            <a:r>
              <a:rPr lang="en-US" sz="1400"/>
              <a:t>Our product is designed to be easy to use, which makes it accessible for users with different levels of technical expertise.</a:t>
            </a:r>
          </a:p>
          <a:p>
            <a:pPr marL="0" indent="0">
              <a:spcBef>
                <a:spcPts val="2500"/>
              </a:spcBef>
              <a:buNone/>
            </a:pPr>
            <a:r>
              <a:rPr lang="en-US" sz="1400" b="1"/>
              <a:t>Secure</a:t>
            </a:r>
          </a:p>
          <a:p>
            <a:pPr marL="0" lvl="1" indent="0">
              <a:buNone/>
            </a:pPr>
            <a:r>
              <a:rPr lang="en-US" sz="1400"/>
              <a:t>Our product is designed to be secure, with advanced encryption and authentication features that protect sensitive data.</a:t>
            </a:r>
          </a:p>
          <a:p>
            <a:pPr marL="0" indent="0">
              <a:spcBef>
                <a:spcPts val="2500"/>
              </a:spcBef>
              <a:buNone/>
            </a:pPr>
            <a:r>
              <a:rPr lang="en-US" sz="1400" b="1"/>
              <a:t>Scalable</a:t>
            </a:r>
          </a:p>
          <a:p>
            <a:pPr marL="0" lvl="1" indent="0">
              <a:buNone/>
            </a:pPr>
            <a:r>
              <a:rPr lang="en-US" sz="1400"/>
              <a:t>Our product is designed to be scalable, which means it can accommodate the growth of businesses over time without requiring major infrastructure changes.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428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aph on a paper">
            <a:extLst>
              <a:ext uri="{FF2B5EF4-FFF2-40B4-BE49-F238E27FC236}">
                <a16:creationId xmlns:a16="http://schemas.microsoft.com/office/drawing/2014/main" id="{1A7DBE7F-1020-4D82-8218-9B2EB5F4CCF3}"/>
              </a:ext>
            </a:extLst>
          </p:cNvPr>
          <p:cNvPicPr>
            <a:picLocks noGrp="1" noChangeAspect="1"/>
          </p:cNvPicPr>
          <p:nvPr>
            <p:ph sz="half" idx="1"/>
          </p:nvPr>
        </p:nvPicPr>
        <p:blipFill>
          <a:blip r:embed="rId3"/>
          <a:srcRect l="7549" r="9686"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30BEBA98-8A2B-8EB4-C216-BD47222B6F0B}"/>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Features and Benefits</a:t>
            </a:r>
          </a:p>
        </p:txBody>
      </p:sp>
      <p:sp>
        <p:nvSpPr>
          <p:cNvPr id="4" name="Content Placeholder 3">
            <a:extLst>
              <a:ext uri="{FF2B5EF4-FFF2-40B4-BE49-F238E27FC236}">
                <a16:creationId xmlns:a16="http://schemas.microsoft.com/office/drawing/2014/main" id="{063DADE5-CB7F-07C5-DE80-99ABE108615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Advanced Analytics</a:t>
            </a:r>
          </a:p>
          <a:p>
            <a:pPr marL="0" lvl="1" indent="0">
              <a:buNone/>
            </a:pPr>
            <a:r>
              <a:rPr lang="en-US" sz="1400"/>
              <a:t>Our product provides advanced analytics that help businesses gain insights and make informed decisions. It helps businesses identify patterns, trends, and correlations in their data, and provides recommendations for improvement.</a:t>
            </a:r>
          </a:p>
          <a:p>
            <a:pPr marL="0" indent="0">
              <a:spcBef>
                <a:spcPts val="2500"/>
              </a:spcBef>
              <a:buNone/>
            </a:pPr>
            <a:r>
              <a:rPr lang="en-US" sz="1400" b="1"/>
              <a:t>Customizable Reports</a:t>
            </a:r>
          </a:p>
          <a:p>
            <a:pPr marL="0" lvl="1" indent="0">
              <a:buNone/>
            </a:pPr>
            <a:r>
              <a:rPr lang="en-US" sz="1400"/>
              <a:t>Our product offers customizable reports that allow businesses to generate reports according to their specific requirements. It helps businesses generate reports quickly and easily, and provides them with insights into their operations and performance.</a:t>
            </a:r>
          </a:p>
          <a:p>
            <a:pPr marL="0" indent="0">
              <a:spcBef>
                <a:spcPts val="2500"/>
              </a:spcBef>
              <a:buNone/>
            </a:pPr>
            <a:r>
              <a:rPr lang="en-US" sz="1400" b="1"/>
              <a:t>Seamless Integration</a:t>
            </a:r>
          </a:p>
          <a:p>
            <a:pPr marL="0" lvl="1" indent="0">
              <a:buNone/>
            </a:pPr>
            <a:r>
              <a:rPr lang="en-US" sz="1400"/>
              <a:t>Our product seamlessly integrates with other business tools, making it easy for businesses to incorporate it into their existing workflows. It helps businesses improve their productivity and streamline their operations, while ensuring data accuracy and consistency across different systems.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487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1311</Words>
  <Application>Microsoft Office PowerPoint</Application>
  <PresentationFormat>Widescreen</PresentationFormat>
  <Paragraphs>83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Bierstadt</vt:lpstr>
      <vt:lpstr>Neue Haas Grotesk Text Pro</vt:lpstr>
      <vt:lpstr>GestaltVTI</vt:lpstr>
      <vt:lpstr>Introducing Infotech</vt:lpstr>
      <vt:lpstr>Presentation Overview</vt:lpstr>
      <vt:lpstr>Market Opportunity</vt:lpstr>
      <vt:lpstr>Our Company's Mission and Values</vt:lpstr>
      <vt:lpstr>Size of the Market</vt:lpstr>
      <vt:lpstr>Current Market Players</vt:lpstr>
      <vt:lpstr>Our Product</vt:lpstr>
      <vt:lpstr>Overview of our Product</vt:lpstr>
      <vt:lpstr>Features and Benefits</vt:lpstr>
      <vt:lpstr>Financials</vt:lpstr>
      <vt:lpstr>Revenue Projections</vt:lpstr>
      <vt:lpstr>Financial History of the Company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Aditi Lundia</dc:creator>
  <cp:lastModifiedBy>Aditi Lundia</cp:lastModifiedBy>
  <cp:revision>2</cp:revision>
  <dcterms:created xsi:type="dcterms:W3CDTF">2024-09-25T19:19:20Z</dcterms:created>
  <dcterms:modified xsi:type="dcterms:W3CDTF">2024-09-25T20:03:03Z</dcterms:modified>
</cp:coreProperties>
</file>